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Google Sans Medium"/>
      <p:regular r:id="rId50"/>
      <p:bold r:id="rId51"/>
      <p:italic r:id="rId52"/>
      <p:boldItalic r:id="rId53"/>
    </p:embeddedFont>
    <p:embeddedFont>
      <p:font typeface="Google Sans"/>
      <p:regular r:id="rId54"/>
      <p:bold r:id="rId55"/>
      <p:italic r:id="rId56"/>
      <p:boldItalic r:id="rId57"/>
    </p:embeddedFont>
    <p:embeddedFont>
      <p:font typeface="Montserrat Light"/>
      <p:regular r:id="rId58"/>
      <p:bold r:id="rId59"/>
      <p:italic r:id="rId60"/>
      <p:boldItalic r:id="rId61"/>
    </p:embeddedFont>
    <p:embeddedFont>
      <p:font typeface="Montserrat ExtraBold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CA8618-C050-46EA-B50B-5C9AD5594E34}">
  <a:tblStyle styleId="{97CA8618-C050-46EA-B50B-5C9AD5594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Nunito-regular.fntdata"/><Relationship Id="rId41" Type="http://schemas.openxmlformats.org/officeDocument/2006/relationships/slide" Target="slides/slide34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ExtraBold-bold.fntdata"/><Relationship Id="rId61" Type="http://schemas.openxmlformats.org/officeDocument/2006/relationships/font" Target="fonts/MontserratLight-boldItalic.fntdata"/><Relationship Id="rId20" Type="http://schemas.openxmlformats.org/officeDocument/2006/relationships/slide" Target="slides/slide13.xml"/><Relationship Id="rId63" Type="http://schemas.openxmlformats.org/officeDocument/2006/relationships/font" Target="fonts/MontserratExtraBold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ontserratLigh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GoogleSansMedium-bold.fntdata"/><Relationship Id="rId50" Type="http://schemas.openxmlformats.org/officeDocument/2006/relationships/font" Target="fonts/GoogleSansMedium-regular.fntdata"/><Relationship Id="rId53" Type="http://schemas.openxmlformats.org/officeDocument/2006/relationships/font" Target="fonts/GoogleSansMedium-boldItalic.fntdata"/><Relationship Id="rId52" Type="http://schemas.openxmlformats.org/officeDocument/2006/relationships/font" Target="fonts/GoogleSansMedium-italic.fntdata"/><Relationship Id="rId11" Type="http://schemas.openxmlformats.org/officeDocument/2006/relationships/slide" Target="slides/slide4.xml"/><Relationship Id="rId55" Type="http://schemas.openxmlformats.org/officeDocument/2006/relationships/font" Target="fonts/GoogleSans-bold.fntdata"/><Relationship Id="rId10" Type="http://schemas.openxmlformats.org/officeDocument/2006/relationships/slide" Target="slides/slide3.xml"/><Relationship Id="rId54" Type="http://schemas.openxmlformats.org/officeDocument/2006/relationships/font" Target="fonts/GoogleSans-regular.fntdata"/><Relationship Id="rId13" Type="http://schemas.openxmlformats.org/officeDocument/2006/relationships/slide" Target="slides/slide6.xml"/><Relationship Id="rId57" Type="http://schemas.openxmlformats.org/officeDocument/2006/relationships/font" Target="fonts/GoogleSans-boldItalic.fntdata"/><Relationship Id="rId12" Type="http://schemas.openxmlformats.org/officeDocument/2006/relationships/slide" Target="slides/slide5.xml"/><Relationship Id="rId56" Type="http://schemas.openxmlformats.org/officeDocument/2006/relationships/font" Target="fonts/GoogleSans-italic.fntdata"/><Relationship Id="rId15" Type="http://schemas.openxmlformats.org/officeDocument/2006/relationships/slide" Target="slides/slide8.xml"/><Relationship Id="rId59" Type="http://schemas.openxmlformats.org/officeDocument/2006/relationships/font" Target="fonts/MontserratLigh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Ligh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3ebeb4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3ebeb4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c0162a5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9c0162a5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9c0162a5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9c0162a5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c0162a5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9c0162a5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9c0162a5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9c0162a5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9c0162a5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9c0162a5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9c0162a5d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9c0162a5d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9c0162a5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9c0162a5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9c0162a5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9c0162a5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9c0162a5d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9c0162a5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9c0162a5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9c0162a5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07b2649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507b2649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Curriculo caindo em desuso? 20min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9c0162a5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9c0162a5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9c0162a5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9c0162a5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9c0162a5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9c0162a5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9c0162a5d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9c0162a5d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9c0162a5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9c0162a5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9c0162a5d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9c0162a5d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9c0162a5d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9c0162a5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9c0162a5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119c0162a5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9c0162a5d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9c0162a5d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9c0162a5d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9c0162a5d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9cd507e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f39cd507e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9c0162a5d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9c0162a5d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f39cd507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f39cd507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f39cd507e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f39cd507e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f73ed8662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f73ed866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73166f20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754" name="Google Shape;754;g773166f20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39cd507e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39cd507e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0f4c9a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0f4c9a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c0162a5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9c0162a5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c0162a5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c0162a5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c0162a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c0162a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9c0162a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9c0162a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hyperlink" Target="https://www.cs.usfca.edu/~galles/visualization/DF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hyperlink" Target="https://www.cs.usfca.edu/~galles/visualization/BFS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8"/>
          <p:cNvGrpSpPr/>
          <p:nvPr/>
        </p:nvGrpSpPr>
        <p:grpSpPr>
          <a:xfrm>
            <a:off x="-3794" y="0"/>
            <a:ext cx="9144003" cy="5118713"/>
            <a:chOff x="-3794" y="0"/>
            <a:chExt cx="9144003" cy="5118713"/>
          </a:xfrm>
        </p:grpSpPr>
        <p:pic>
          <p:nvPicPr>
            <p:cNvPr id="116" name="Google Shape;11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8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8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Estruturas de Dados</a:t>
            </a:r>
            <a:endParaRPr sz="2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1412943" y="2538200"/>
            <a:ext cx="2982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Grafos</a:t>
            </a:r>
            <a:endParaRPr sz="2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63375" y="782500"/>
            <a:ext cx="6864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grafo é uma coleção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nós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conexões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 alguns deles.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36" name="Google Shape;236;p37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37" name="Google Shape;237;p37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38" name="Google Shape;238;p37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39" name="Google Shape;239;p37"/>
          <p:cNvCxnSpPr>
            <a:stCxn id="235" idx="2"/>
            <a:endCxn id="236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7"/>
          <p:cNvCxnSpPr>
            <a:stCxn id="235" idx="4"/>
            <a:endCxn id="237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7"/>
          <p:cNvCxnSpPr>
            <a:stCxn id="235" idx="5"/>
            <a:endCxn id="238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7"/>
          <p:cNvSpPr/>
          <p:nvPr/>
        </p:nvSpPr>
        <p:spPr>
          <a:xfrm>
            <a:off x="692600" y="24115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43" name="Google Shape;243;p37"/>
          <p:cNvCxnSpPr>
            <a:stCxn id="237" idx="6"/>
            <a:endCxn id="238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45" name="Google Shape;245;p37"/>
          <p:cNvCxnSpPr>
            <a:stCxn id="235" idx="6"/>
            <a:endCxn id="244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7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47" name="Google Shape;247;p37"/>
          <p:cNvCxnSpPr>
            <a:stCxn id="238" idx="6"/>
            <a:endCxn id="246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7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49" name="Google Shape;249;p37"/>
          <p:cNvCxnSpPr>
            <a:stCxn id="238" idx="4"/>
            <a:endCxn id="248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563375" y="782500"/>
            <a:ext cx="6864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grafo é uma coleção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nós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conexões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 alguns deles.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62" name="Google Shape;262;p38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63" name="Google Shape;263;p38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64" name="Google Shape;264;p38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65" name="Google Shape;265;p38"/>
          <p:cNvCxnSpPr>
            <a:stCxn id="261" idx="2"/>
            <a:endCxn id="262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8"/>
          <p:cNvCxnSpPr>
            <a:stCxn id="261" idx="4"/>
            <a:endCxn id="263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8"/>
          <p:cNvCxnSpPr>
            <a:stCxn id="261" idx="5"/>
            <a:endCxn id="264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8"/>
          <p:cNvSpPr/>
          <p:nvPr/>
        </p:nvSpPr>
        <p:spPr>
          <a:xfrm>
            <a:off x="692600" y="24115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69" name="Google Shape;269;p38"/>
          <p:cNvCxnSpPr>
            <a:stCxn id="263" idx="6"/>
            <a:endCxn id="264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8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71" name="Google Shape;271;p38"/>
          <p:cNvCxnSpPr>
            <a:stCxn id="261" idx="6"/>
            <a:endCxn id="270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8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73" name="Google Shape;273;p38"/>
          <p:cNvCxnSpPr>
            <a:stCxn id="264" idx="6"/>
            <a:endCxn id="272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8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75" name="Google Shape;275;p38"/>
          <p:cNvCxnSpPr>
            <a:stCxn id="264" idx="4"/>
            <a:endCxn id="274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8"/>
          <p:cNvSpPr/>
          <p:nvPr/>
        </p:nvSpPr>
        <p:spPr>
          <a:xfrm>
            <a:off x="5304975" y="22344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77" name="Google Shape;277;p38"/>
          <p:cNvSpPr/>
          <p:nvPr/>
        </p:nvSpPr>
        <p:spPr>
          <a:xfrm>
            <a:off x="466610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78" name="Google Shape;278;p38"/>
          <p:cNvSpPr/>
          <p:nvPr/>
        </p:nvSpPr>
        <p:spPr>
          <a:xfrm>
            <a:off x="5304975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79" name="Google Shape;279;p38"/>
          <p:cNvSpPr/>
          <p:nvPr/>
        </p:nvSpPr>
        <p:spPr>
          <a:xfrm>
            <a:off x="594385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80" name="Google Shape;280;p38"/>
          <p:cNvCxnSpPr>
            <a:stCxn id="276" idx="3"/>
            <a:endCxn id="277" idx="0"/>
          </p:cNvCxnSpPr>
          <p:nvPr/>
        </p:nvCxnSpPr>
        <p:spPr>
          <a:xfrm flipH="1">
            <a:off x="4843649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8"/>
          <p:cNvCxnSpPr>
            <a:endCxn id="278" idx="0"/>
          </p:cNvCxnSpPr>
          <p:nvPr/>
        </p:nvCxnSpPr>
        <p:spPr>
          <a:xfrm>
            <a:off x="5482425" y="257925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8"/>
          <p:cNvCxnSpPr>
            <a:stCxn id="276" idx="5"/>
            <a:endCxn id="279" idx="0"/>
          </p:cNvCxnSpPr>
          <p:nvPr/>
        </p:nvCxnSpPr>
        <p:spPr>
          <a:xfrm>
            <a:off x="5607901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8"/>
          <p:cNvSpPr/>
          <p:nvPr/>
        </p:nvSpPr>
        <p:spPr>
          <a:xfrm>
            <a:off x="560790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84" name="Google Shape;284;p38"/>
          <p:cNvSpPr/>
          <p:nvPr/>
        </p:nvSpPr>
        <p:spPr>
          <a:xfrm>
            <a:off x="629875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85" name="Google Shape;285;p38"/>
          <p:cNvCxnSpPr>
            <a:stCxn id="279" idx="4"/>
            <a:endCxn id="283" idx="0"/>
          </p:cNvCxnSpPr>
          <p:nvPr/>
        </p:nvCxnSpPr>
        <p:spPr>
          <a:xfrm flipH="1">
            <a:off x="5785300" y="3214350"/>
            <a:ext cx="336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8"/>
          <p:cNvCxnSpPr>
            <a:stCxn id="279" idx="4"/>
            <a:endCxn id="284" idx="0"/>
          </p:cNvCxnSpPr>
          <p:nvPr/>
        </p:nvCxnSpPr>
        <p:spPr>
          <a:xfrm>
            <a:off x="6121300" y="3214350"/>
            <a:ext cx="3549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grafo é uma coleção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nós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conexões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 alguns deles.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Chamamos as conexões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arestas.</a:t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299" name="Google Shape;299;p39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00" name="Google Shape;300;p39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01" name="Google Shape;301;p39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02" name="Google Shape;302;p39"/>
          <p:cNvCxnSpPr>
            <a:stCxn id="298" idx="2"/>
            <a:endCxn id="299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9"/>
          <p:cNvCxnSpPr>
            <a:stCxn id="298" idx="4"/>
            <a:endCxn id="300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9"/>
          <p:cNvCxnSpPr>
            <a:stCxn id="298" idx="5"/>
            <a:endCxn id="301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9"/>
          <p:cNvSpPr/>
          <p:nvPr/>
        </p:nvSpPr>
        <p:spPr>
          <a:xfrm>
            <a:off x="692600" y="24115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06" name="Google Shape;306;p39"/>
          <p:cNvCxnSpPr>
            <a:stCxn id="300" idx="6"/>
            <a:endCxn id="301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9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08" name="Google Shape;308;p39"/>
          <p:cNvCxnSpPr>
            <a:stCxn id="298" idx="6"/>
            <a:endCxn id="307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9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10" name="Google Shape;310;p39"/>
          <p:cNvCxnSpPr>
            <a:stCxn id="301" idx="6"/>
            <a:endCxn id="309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9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12" name="Google Shape;312;p39"/>
          <p:cNvCxnSpPr>
            <a:stCxn id="301" idx="4"/>
            <a:endCxn id="311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9"/>
          <p:cNvSpPr/>
          <p:nvPr/>
        </p:nvSpPr>
        <p:spPr>
          <a:xfrm>
            <a:off x="5304975" y="22344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14" name="Google Shape;314;p39"/>
          <p:cNvSpPr/>
          <p:nvPr/>
        </p:nvSpPr>
        <p:spPr>
          <a:xfrm>
            <a:off x="466610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15" name="Google Shape;315;p39"/>
          <p:cNvSpPr/>
          <p:nvPr/>
        </p:nvSpPr>
        <p:spPr>
          <a:xfrm>
            <a:off x="5304975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16" name="Google Shape;316;p39"/>
          <p:cNvSpPr/>
          <p:nvPr/>
        </p:nvSpPr>
        <p:spPr>
          <a:xfrm>
            <a:off x="594385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17" name="Google Shape;317;p39"/>
          <p:cNvCxnSpPr>
            <a:stCxn id="313" idx="3"/>
            <a:endCxn id="314" idx="0"/>
          </p:cNvCxnSpPr>
          <p:nvPr/>
        </p:nvCxnSpPr>
        <p:spPr>
          <a:xfrm flipH="1">
            <a:off x="4843649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9"/>
          <p:cNvCxnSpPr>
            <a:endCxn id="315" idx="0"/>
          </p:cNvCxnSpPr>
          <p:nvPr/>
        </p:nvCxnSpPr>
        <p:spPr>
          <a:xfrm>
            <a:off x="5482425" y="257925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9"/>
          <p:cNvCxnSpPr>
            <a:stCxn id="313" idx="5"/>
            <a:endCxn id="316" idx="0"/>
          </p:cNvCxnSpPr>
          <p:nvPr/>
        </p:nvCxnSpPr>
        <p:spPr>
          <a:xfrm>
            <a:off x="5607901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9"/>
          <p:cNvSpPr/>
          <p:nvPr/>
        </p:nvSpPr>
        <p:spPr>
          <a:xfrm>
            <a:off x="560790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21" name="Google Shape;321;p39"/>
          <p:cNvSpPr/>
          <p:nvPr/>
        </p:nvSpPr>
        <p:spPr>
          <a:xfrm>
            <a:off x="629875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22" name="Google Shape;322;p39"/>
          <p:cNvCxnSpPr>
            <a:stCxn id="316" idx="4"/>
            <a:endCxn id="320" idx="0"/>
          </p:cNvCxnSpPr>
          <p:nvPr/>
        </p:nvCxnSpPr>
        <p:spPr>
          <a:xfrm flipH="1">
            <a:off x="5785300" y="3214350"/>
            <a:ext cx="336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9"/>
          <p:cNvCxnSpPr>
            <a:stCxn id="316" idx="4"/>
            <a:endCxn id="321" idx="0"/>
          </p:cNvCxnSpPr>
          <p:nvPr/>
        </p:nvCxnSpPr>
        <p:spPr>
          <a:xfrm>
            <a:off x="6121300" y="3214350"/>
            <a:ext cx="3549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563375" y="782500"/>
            <a:ext cx="68649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Grafos podem ser </a:t>
            </a:r>
            <a:r>
              <a:rPr b="1"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direcionados </a:t>
            </a: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b="1"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não-direcionados </a:t>
            </a: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conforme as suas arestas.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1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563375" y="782500"/>
            <a:ext cx="68649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Grafos podem ser </a:t>
            </a:r>
            <a:r>
              <a:rPr b="1"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direcionados </a:t>
            </a: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ou </a:t>
            </a:r>
            <a:r>
              <a:rPr b="1"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não-direcionados </a:t>
            </a: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conforme as suas arestas.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1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47" name="Google Shape;347;p41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48" name="Google Shape;348;p41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49" name="Google Shape;349;p41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50" name="Google Shape;350;p41"/>
          <p:cNvCxnSpPr>
            <a:stCxn id="346" idx="2"/>
            <a:endCxn id="347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p41"/>
          <p:cNvCxnSpPr>
            <a:stCxn id="346" idx="4"/>
            <a:endCxn id="348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52" name="Google Shape;352;p41"/>
          <p:cNvCxnSpPr>
            <a:stCxn id="346" idx="5"/>
            <a:endCxn id="349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3" name="Google Shape;353;p41"/>
          <p:cNvCxnSpPr>
            <a:stCxn id="348" idx="6"/>
            <a:endCxn id="349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54" name="Google Shape;354;p41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55" name="Google Shape;355;p41"/>
          <p:cNvCxnSpPr>
            <a:stCxn id="346" idx="6"/>
            <a:endCxn id="354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6" name="Google Shape;356;p41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57" name="Google Shape;357;p41"/>
          <p:cNvCxnSpPr>
            <a:stCxn id="349" idx="6"/>
            <a:endCxn id="356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58" name="Google Shape;358;p41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59" name="Google Shape;359;p41"/>
          <p:cNvCxnSpPr>
            <a:stCxn id="349" idx="4"/>
            <a:endCxn id="358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60" name="Google Shape;360;p41"/>
          <p:cNvSpPr/>
          <p:nvPr/>
        </p:nvSpPr>
        <p:spPr>
          <a:xfrm>
            <a:off x="5304975" y="22344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61" name="Google Shape;361;p41"/>
          <p:cNvSpPr/>
          <p:nvPr/>
        </p:nvSpPr>
        <p:spPr>
          <a:xfrm>
            <a:off x="466610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62" name="Google Shape;362;p41"/>
          <p:cNvSpPr/>
          <p:nvPr/>
        </p:nvSpPr>
        <p:spPr>
          <a:xfrm>
            <a:off x="5304975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63" name="Google Shape;363;p41"/>
          <p:cNvSpPr/>
          <p:nvPr/>
        </p:nvSpPr>
        <p:spPr>
          <a:xfrm>
            <a:off x="594385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64" name="Google Shape;364;p41"/>
          <p:cNvCxnSpPr>
            <a:stCxn id="360" idx="3"/>
            <a:endCxn id="361" idx="0"/>
          </p:cNvCxnSpPr>
          <p:nvPr/>
        </p:nvCxnSpPr>
        <p:spPr>
          <a:xfrm flipH="1">
            <a:off x="4843649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1"/>
          <p:cNvCxnSpPr>
            <a:endCxn id="362" idx="0"/>
          </p:cNvCxnSpPr>
          <p:nvPr/>
        </p:nvCxnSpPr>
        <p:spPr>
          <a:xfrm>
            <a:off x="5482425" y="257925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1"/>
          <p:cNvCxnSpPr>
            <a:stCxn id="360" idx="5"/>
            <a:endCxn id="363" idx="0"/>
          </p:cNvCxnSpPr>
          <p:nvPr/>
        </p:nvCxnSpPr>
        <p:spPr>
          <a:xfrm>
            <a:off x="5607901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1"/>
          <p:cNvSpPr/>
          <p:nvPr/>
        </p:nvSpPr>
        <p:spPr>
          <a:xfrm>
            <a:off x="560790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68" name="Google Shape;368;p41"/>
          <p:cNvSpPr/>
          <p:nvPr/>
        </p:nvSpPr>
        <p:spPr>
          <a:xfrm>
            <a:off x="629875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69" name="Google Shape;369;p41"/>
          <p:cNvCxnSpPr>
            <a:stCxn id="363" idx="4"/>
            <a:endCxn id="367" idx="0"/>
          </p:cNvCxnSpPr>
          <p:nvPr/>
        </p:nvCxnSpPr>
        <p:spPr>
          <a:xfrm flipH="1">
            <a:off x="5785300" y="3214350"/>
            <a:ext cx="336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1"/>
          <p:cNvCxnSpPr>
            <a:stCxn id="363" idx="4"/>
            <a:endCxn id="368" idx="0"/>
          </p:cNvCxnSpPr>
          <p:nvPr/>
        </p:nvCxnSpPr>
        <p:spPr>
          <a:xfrm>
            <a:off x="6121300" y="3214350"/>
            <a:ext cx="3549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1"/>
          <p:cNvCxnSpPr>
            <a:stCxn id="354" idx="1"/>
            <a:endCxn id="346" idx="7"/>
          </p:cNvCxnSpPr>
          <p:nvPr/>
        </p:nvCxnSpPr>
        <p:spPr>
          <a:xfrm flipH="1">
            <a:off x="2628199" y="237780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2" name="Google Shape;372;p41"/>
          <p:cNvSpPr txBox="1"/>
          <p:nvPr/>
        </p:nvSpPr>
        <p:spPr>
          <a:xfrm>
            <a:off x="1757100" y="4203813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direcionado</a:t>
            </a:r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4666100" y="4203813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não-direcionado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563375" y="782500"/>
            <a:ext cx="68649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Diferentemente das árvores, os grafos podem conter ciclos.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86" name="Google Shape;386;p42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87" name="Google Shape;387;p42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388" name="Google Shape;388;p42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89" name="Google Shape;389;p42"/>
          <p:cNvCxnSpPr>
            <a:stCxn id="385" idx="2"/>
            <a:endCxn id="386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0" name="Google Shape;390;p42"/>
          <p:cNvCxnSpPr>
            <a:stCxn id="385" idx="4"/>
            <a:endCxn id="387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91" name="Google Shape;391;p42"/>
          <p:cNvCxnSpPr>
            <a:stCxn id="385" idx="5"/>
            <a:endCxn id="388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42"/>
          <p:cNvCxnSpPr>
            <a:stCxn id="387" idx="6"/>
            <a:endCxn id="388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3" name="Google Shape;393;p42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94" name="Google Shape;394;p42"/>
          <p:cNvCxnSpPr>
            <a:stCxn id="385" idx="6"/>
            <a:endCxn id="393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5" name="Google Shape;395;p42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96" name="Google Shape;396;p42"/>
          <p:cNvCxnSpPr>
            <a:stCxn id="388" idx="6"/>
            <a:endCxn id="395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7" name="Google Shape;397;p42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398" name="Google Shape;398;p42"/>
          <p:cNvCxnSpPr>
            <a:stCxn id="388" idx="4"/>
            <a:endCxn id="397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99" name="Google Shape;399;p42"/>
          <p:cNvSpPr/>
          <p:nvPr/>
        </p:nvSpPr>
        <p:spPr>
          <a:xfrm>
            <a:off x="5304975" y="22344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00" name="Google Shape;400;p42"/>
          <p:cNvSpPr/>
          <p:nvPr/>
        </p:nvSpPr>
        <p:spPr>
          <a:xfrm>
            <a:off x="466610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01" name="Google Shape;401;p42"/>
          <p:cNvSpPr/>
          <p:nvPr/>
        </p:nvSpPr>
        <p:spPr>
          <a:xfrm>
            <a:off x="5304975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02" name="Google Shape;402;p42"/>
          <p:cNvSpPr/>
          <p:nvPr/>
        </p:nvSpPr>
        <p:spPr>
          <a:xfrm>
            <a:off x="594385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03" name="Google Shape;403;p42"/>
          <p:cNvCxnSpPr>
            <a:stCxn id="399" idx="3"/>
            <a:endCxn id="400" idx="0"/>
          </p:cNvCxnSpPr>
          <p:nvPr/>
        </p:nvCxnSpPr>
        <p:spPr>
          <a:xfrm flipH="1">
            <a:off x="4843649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2"/>
          <p:cNvCxnSpPr>
            <a:endCxn id="401" idx="0"/>
          </p:cNvCxnSpPr>
          <p:nvPr/>
        </p:nvCxnSpPr>
        <p:spPr>
          <a:xfrm>
            <a:off x="5482425" y="257925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2"/>
          <p:cNvCxnSpPr>
            <a:stCxn id="399" idx="5"/>
            <a:endCxn id="402" idx="0"/>
          </p:cNvCxnSpPr>
          <p:nvPr/>
        </p:nvCxnSpPr>
        <p:spPr>
          <a:xfrm>
            <a:off x="5607901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2"/>
          <p:cNvSpPr/>
          <p:nvPr/>
        </p:nvSpPr>
        <p:spPr>
          <a:xfrm>
            <a:off x="560790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07" name="Google Shape;407;p42"/>
          <p:cNvSpPr/>
          <p:nvPr/>
        </p:nvSpPr>
        <p:spPr>
          <a:xfrm>
            <a:off x="629875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08" name="Google Shape;408;p42"/>
          <p:cNvCxnSpPr>
            <a:stCxn id="402" idx="4"/>
            <a:endCxn id="406" idx="0"/>
          </p:cNvCxnSpPr>
          <p:nvPr/>
        </p:nvCxnSpPr>
        <p:spPr>
          <a:xfrm flipH="1">
            <a:off x="5785300" y="3214350"/>
            <a:ext cx="336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2"/>
          <p:cNvCxnSpPr>
            <a:stCxn id="402" idx="4"/>
            <a:endCxn id="407" idx="0"/>
          </p:cNvCxnSpPr>
          <p:nvPr/>
        </p:nvCxnSpPr>
        <p:spPr>
          <a:xfrm>
            <a:off x="6121300" y="3214350"/>
            <a:ext cx="3549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2"/>
          <p:cNvCxnSpPr>
            <a:stCxn id="393" idx="1"/>
            <a:endCxn id="385" idx="7"/>
          </p:cNvCxnSpPr>
          <p:nvPr/>
        </p:nvCxnSpPr>
        <p:spPr>
          <a:xfrm flipH="1">
            <a:off x="2628199" y="237780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563375" y="782500"/>
            <a:ext cx="68649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Diferentemente das árvores, os grafos podem conter ciclos.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2325150" y="2399400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23" name="Google Shape;423;p43"/>
          <p:cNvSpPr/>
          <p:nvPr/>
        </p:nvSpPr>
        <p:spPr>
          <a:xfrm>
            <a:off x="1508950" y="26720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24" name="Google Shape;424;p43"/>
          <p:cNvSpPr/>
          <p:nvPr/>
        </p:nvSpPr>
        <p:spPr>
          <a:xfrm>
            <a:off x="2147700" y="3339900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25" name="Google Shape;425;p43"/>
          <p:cNvSpPr/>
          <p:nvPr/>
        </p:nvSpPr>
        <p:spPr>
          <a:xfrm>
            <a:off x="2981775" y="2995200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26" name="Google Shape;426;p43"/>
          <p:cNvCxnSpPr>
            <a:stCxn id="422" idx="2"/>
            <a:endCxn id="423" idx="6"/>
          </p:cNvCxnSpPr>
          <p:nvPr/>
        </p:nvCxnSpPr>
        <p:spPr>
          <a:xfrm flipH="1">
            <a:off x="1863750" y="257175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7" name="Google Shape;427;p43"/>
          <p:cNvCxnSpPr>
            <a:stCxn id="422" idx="4"/>
            <a:endCxn id="424" idx="0"/>
          </p:cNvCxnSpPr>
          <p:nvPr/>
        </p:nvCxnSpPr>
        <p:spPr>
          <a:xfrm flipH="1">
            <a:off x="2325300" y="2744100"/>
            <a:ext cx="177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28" name="Google Shape;428;p43"/>
          <p:cNvCxnSpPr>
            <a:stCxn id="422" idx="5"/>
            <a:endCxn id="425" idx="0"/>
          </p:cNvCxnSpPr>
          <p:nvPr/>
        </p:nvCxnSpPr>
        <p:spPr>
          <a:xfrm>
            <a:off x="2628076" y="269362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9" name="Google Shape;429;p43"/>
          <p:cNvCxnSpPr>
            <a:stCxn id="424" idx="6"/>
            <a:endCxn id="425" idx="3"/>
          </p:cNvCxnSpPr>
          <p:nvPr/>
        </p:nvCxnSpPr>
        <p:spPr>
          <a:xfrm flipH="1" rot="10800000">
            <a:off x="2502600" y="328935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0" name="Google Shape;430;p43"/>
          <p:cNvSpPr/>
          <p:nvPr/>
        </p:nvSpPr>
        <p:spPr>
          <a:xfrm>
            <a:off x="3457325" y="23273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31" name="Google Shape;431;p43"/>
          <p:cNvCxnSpPr>
            <a:stCxn id="422" idx="6"/>
            <a:endCxn id="430" idx="2"/>
          </p:cNvCxnSpPr>
          <p:nvPr/>
        </p:nvCxnSpPr>
        <p:spPr>
          <a:xfrm flipH="1" rot="10800000">
            <a:off x="2680050" y="249975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2" name="Google Shape;432;p43"/>
          <p:cNvSpPr/>
          <p:nvPr/>
        </p:nvSpPr>
        <p:spPr>
          <a:xfrm>
            <a:off x="3672400" y="304200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33" name="Google Shape;433;p43"/>
          <p:cNvCxnSpPr>
            <a:stCxn id="425" idx="6"/>
            <a:endCxn id="432" idx="2"/>
          </p:cNvCxnSpPr>
          <p:nvPr/>
        </p:nvCxnSpPr>
        <p:spPr>
          <a:xfrm>
            <a:off x="3336675" y="3167550"/>
            <a:ext cx="335700" cy="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4" name="Google Shape;434;p43"/>
          <p:cNvSpPr/>
          <p:nvPr/>
        </p:nvSpPr>
        <p:spPr>
          <a:xfrm>
            <a:off x="3102425" y="369508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35" name="Google Shape;435;p43"/>
          <p:cNvCxnSpPr>
            <a:stCxn id="425" idx="4"/>
            <a:endCxn id="434" idx="1"/>
          </p:cNvCxnSpPr>
          <p:nvPr/>
        </p:nvCxnSpPr>
        <p:spPr>
          <a:xfrm flipH="1">
            <a:off x="3154425" y="3339900"/>
            <a:ext cx="4800" cy="4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6" name="Google Shape;436;p43"/>
          <p:cNvSpPr/>
          <p:nvPr/>
        </p:nvSpPr>
        <p:spPr>
          <a:xfrm>
            <a:off x="5304975" y="22344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37" name="Google Shape;437;p43"/>
          <p:cNvSpPr/>
          <p:nvPr/>
        </p:nvSpPr>
        <p:spPr>
          <a:xfrm>
            <a:off x="466610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38" name="Google Shape;438;p43"/>
          <p:cNvSpPr/>
          <p:nvPr/>
        </p:nvSpPr>
        <p:spPr>
          <a:xfrm>
            <a:off x="5304975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39" name="Google Shape;439;p43"/>
          <p:cNvSpPr/>
          <p:nvPr/>
        </p:nvSpPr>
        <p:spPr>
          <a:xfrm>
            <a:off x="5943850" y="2869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40" name="Google Shape;440;p43"/>
          <p:cNvCxnSpPr>
            <a:stCxn id="436" idx="3"/>
            <a:endCxn id="437" idx="0"/>
          </p:cNvCxnSpPr>
          <p:nvPr/>
        </p:nvCxnSpPr>
        <p:spPr>
          <a:xfrm flipH="1">
            <a:off x="4843649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3"/>
          <p:cNvCxnSpPr>
            <a:endCxn id="438" idx="0"/>
          </p:cNvCxnSpPr>
          <p:nvPr/>
        </p:nvCxnSpPr>
        <p:spPr>
          <a:xfrm>
            <a:off x="5482425" y="2579250"/>
            <a:ext cx="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3"/>
          <p:cNvCxnSpPr>
            <a:stCxn id="436" idx="5"/>
            <a:endCxn id="439" idx="0"/>
          </p:cNvCxnSpPr>
          <p:nvPr/>
        </p:nvCxnSpPr>
        <p:spPr>
          <a:xfrm>
            <a:off x="5607901" y="2528695"/>
            <a:ext cx="5133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43"/>
          <p:cNvSpPr/>
          <p:nvPr/>
        </p:nvSpPr>
        <p:spPr>
          <a:xfrm>
            <a:off x="560790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444" name="Google Shape;444;p43"/>
          <p:cNvSpPr/>
          <p:nvPr/>
        </p:nvSpPr>
        <p:spPr>
          <a:xfrm>
            <a:off x="6298750" y="35048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445" name="Google Shape;445;p43"/>
          <p:cNvCxnSpPr>
            <a:stCxn id="439" idx="4"/>
            <a:endCxn id="443" idx="0"/>
          </p:cNvCxnSpPr>
          <p:nvPr/>
        </p:nvCxnSpPr>
        <p:spPr>
          <a:xfrm flipH="1">
            <a:off x="5785300" y="3214350"/>
            <a:ext cx="336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3"/>
          <p:cNvCxnSpPr>
            <a:stCxn id="439" idx="4"/>
            <a:endCxn id="444" idx="0"/>
          </p:cNvCxnSpPr>
          <p:nvPr/>
        </p:nvCxnSpPr>
        <p:spPr>
          <a:xfrm>
            <a:off x="6121300" y="3214350"/>
            <a:ext cx="3549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3"/>
          <p:cNvCxnSpPr>
            <a:stCxn id="430" idx="1"/>
            <a:endCxn id="422" idx="7"/>
          </p:cNvCxnSpPr>
          <p:nvPr/>
        </p:nvCxnSpPr>
        <p:spPr>
          <a:xfrm flipH="1">
            <a:off x="2628199" y="237780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8" name="Google Shape;448;p43"/>
          <p:cNvSpPr txBox="1"/>
          <p:nvPr/>
        </p:nvSpPr>
        <p:spPr>
          <a:xfrm>
            <a:off x="1757100" y="4203813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grafo cíclico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4666100" y="4203813"/>
            <a:ext cx="20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acíclico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caminho é uma sequência de arestas “conectadas”: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5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71" name="Google Shape;471;p45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caminho é uma sequência de arestas “conectadas”: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45"/>
          <p:cNvSpPr/>
          <p:nvPr/>
        </p:nvSpPr>
        <p:spPr>
          <a:xfrm>
            <a:off x="3552850" y="23256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473" name="Google Shape;473;p45"/>
          <p:cNvSpPr/>
          <p:nvPr/>
        </p:nvSpPr>
        <p:spPr>
          <a:xfrm>
            <a:off x="2736650" y="2598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474" name="Google Shape;474;p45"/>
          <p:cNvSpPr/>
          <p:nvPr/>
        </p:nvSpPr>
        <p:spPr>
          <a:xfrm>
            <a:off x="3375400" y="32661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475" name="Google Shape;475;p45"/>
          <p:cNvSpPr/>
          <p:nvPr/>
        </p:nvSpPr>
        <p:spPr>
          <a:xfrm>
            <a:off x="4209475" y="29214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476" name="Google Shape;476;p45"/>
          <p:cNvCxnSpPr>
            <a:stCxn id="472" idx="2"/>
            <a:endCxn id="473" idx="6"/>
          </p:cNvCxnSpPr>
          <p:nvPr/>
        </p:nvCxnSpPr>
        <p:spPr>
          <a:xfrm flipH="1">
            <a:off x="3091450" y="2497975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77" name="Google Shape;477;p45"/>
          <p:cNvCxnSpPr>
            <a:stCxn id="478" idx="2"/>
            <a:endCxn id="474" idx="5"/>
          </p:cNvCxnSpPr>
          <p:nvPr/>
        </p:nvCxnSpPr>
        <p:spPr>
          <a:xfrm rot="10800000">
            <a:off x="3678225" y="3560263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79" name="Google Shape;479;p45"/>
          <p:cNvCxnSpPr>
            <a:stCxn id="472" idx="5"/>
            <a:endCxn id="475" idx="0"/>
          </p:cNvCxnSpPr>
          <p:nvPr/>
        </p:nvCxnSpPr>
        <p:spPr>
          <a:xfrm>
            <a:off x="3855776" y="2619845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0" name="Google Shape;480;p45"/>
          <p:cNvCxnSpPr>
            <a:stCxn id="474" idx="6"/>
            <a:endCxn id="475" idx="3"/>
          </p:cNvCxnSpPr>
          <p:nvPr/>
        </p:nvCxnSpPr>
        <p:spPr>
          <a:xfrm flipH="1" rot="10800000">
            <a:off x="3730300" y="3215575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81" name="Google Shape;481;p45"/>
          <p:cNvSpPr/>
          <p:nvPr/>
        </p:nvSpPr>
        <p:spPr>
          <a:xfrm>
            <a:off x="4685025" y="22535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482" name="Google Shape;482;p45"/>
          <p:cNvCxnSpPr>
            <a:stCxn id="472" idx="6"/>
            <a:endCxn id="481" idx="2"/>
          </p:cNvCxnSpPr>
          <p:nvPr/>
        </p:nvCxnSpPr>
        <p:spPr>
          <a:xfrm flipH="1" rot="10800000">
            <a:off x="3907750" y="2425975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83" name="Google Shape;483;p45"/>
          <p:cNvSpPr/>
          <p:nvPr/>
        </p:nvSpPr>
        <p:spPr>
          <a:xfrm>
            <a:off x="4900100" y="29682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484" name="Google Shape;484;p45"/>
          <p:cNvCxnSpPr>
            <a:stCxn id="481" idx="4"/>
            <a:endCxn id="483" idx="0"/>
          </p:cNvCxnSpPr>
          <p:nvPr/>
        </p:nvCxnSpPr>
        <p:spPr>
          <a:xfrm>
            <a:off x="4862475" y="2598250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78" name="Google Shape;478;p45"/>
          <p:cNvSpPr/>
          <p:nvPr/>
        </p:nvSpPr>
        <p:spPr>
          <a:xfrm>
            <a:off x="4330125" y="3621313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485" name="Google Shape;485;p45"/>
          <p:cNvCxnSpPr>
            <a:stCxn id="483" idx="3"/>
            <a:endCxn id="478" idx="1"/>
          </p:cNvCxnSpPr>
          <p:nvPr/>
        </p:nvCxnSpPr>
        <p:spPr>
          <a:xfrm flipH="1">
            <a:off x="4382074" y="3262445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86" name="Google Shape;486;p45"/>
          <p:cNvCxnSpPr>
            <a:stCxn id="481" idx="1"/>
            <a:endCxn id="472" idx="7"/>
          </p:cNvCxnSpPr>
          <p:nvPr/>
        </p:nvCxnSpPr>
        <p:spPr>
          <a:xfrm flipH="1">
            <a:off x="3855899" y="2304030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6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caminho é uma sequência de arestas “conectadas”: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46"/>
          <p:cNvSpPr/>
          <p:nvPr/>
        </p:nvSpPr>
        <p:spPr>
          <a:xfrm>
            <a:off x="3552850" y="2325625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499" name="Google Shape;499;p46"/>
          <p:cNvSpPr/>
          <p:nvPr/>
        </p:nvSpPr>
        <p:spPr>
          <a:xfrm>
            <a:off x="2736650" y="2598250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500" name="Google Shape;500;p46"/>
          <p:cNvSpPr/>
          <p:nvPr/>
        </p:nvSpPr>
        <p:spPr>
          <a:xfrm>
            <a:off x="3375400" y="3266125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501" name="Google Shape;501;p46"/>
          <p:cNvSpPr/>
          <p:nvPr/>
        </p:nvSpPr>
        <p:spPr>
          <a:xfrm>
            <a:off x="4209475" y="2921425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502" name="Google Shape;502;p46"/>
          <p:cNvCxnSpPr>
            <a:stCxn id="498" idx="2"/>
            <a:endCxn id="499" idx="6"/>
          </p:cNvCxnSpPr>
          <p:nvPr/>
        </p:nvCxnSpPr>
        <p:spPr>
          <a:xfrm flipH="1">
            <a:off x="3091450" y="2497975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03" name="Google Shape;503;p46"/>
          <p:cNvCxnSpPr>
            <a:stCxn id="504" idx="2"/>
            <a:endCxn id="500" idx="5"/>
          </p:cNvCxnSpPr>
          <p:nvPr/>
        </p:nvCxnSpPr>
        <p:spPr>
          <a:xfrm rot="10800000">
            <a:off x="3678225" y="3560263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05" name="Google Shape;505;p46"/>
          <p:cNvCxnSpPr>
            <a:stCxn id="498" idx="5"/>
            <a:endCxn id="501" idx="0"/>
          </p:cNvCxnSpPr>
          <p:nvPr/>
        </p:nvCxnSpPr>
        <p:spPr>
          <a:xfrm>
            <a:off x="3855776" y="2619845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06" name="Google Shape;506;p46"/>
          <p:cNvCxnSpPr>
            <a:stCxn id="500" idx="6"/>
            <a:endCxn id="501" idx="3"/>
          </p:cNvCxnSpPr>
          <p:nvPr/>
        </p:nvCxnSpPr>
        <p:spPr>
          <a:xfrm flipH="1" rot="10800000">
            <a:off x="3730300" y="3215575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7" name="Google Shape;507;p46"/>
          <p:cNvSpPr/>
          <p:nvPr/>
        </p:nvSpPr>
        <p:spPr>
          <a:xfrm>
            <a:off x="4685025" y="22535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508" name="Google Shape;508;p46"/>
          <p:cNvCxnSpPr>
            <a:stCxn id="498" idx="6"/>
            <a:endCxn id="507" idx="2"/>
          </p:cNvCxnSpPr>
          <p:nvPr/>
        </p:nvCxnSpPr>
        <p:spPr>
          <a:xfrm flipH="1" rot="10800000">
            <a:off x="3907750" y="2425975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46"/>
          <p:cNvSpPr/>
          <p:nvPr/>
        </p:nvSpPr>
        <p:spPr>
          <a:xfrm>
            <a:off x="4900100" y="29682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510" name="Google Shape;510;p46"/>
          <p:cNvCxnSpPr>
            <a:stCxn id="507" idx="4"/>
            <a:endCxn id="509" idx="0"/>
          </p:cNvCxnSpPr>
          <p:nvPr/>
        </p:nvCxnSpPr>
        <p:spPr>
          <a:xfrm>
            <a:off x="4862475" y="2598250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4" name="Google Shape;504;p46"/>
          <p:cNvSpPr/>
          <p:nvPr/>
        </p:nvSpPr>
        <p:spPr>
          <a:xfrm>
            <a:off x="4330125" y="3621313"/>
            <a:ext cx="354900" cy="3447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511" name="Google Shape;511;p46"/>
          <p:cNvCxnSpPr>
            <a:stCxn id="509" idx="3"/>
            <a:endCxn id="504" idx="1"/>
          </p:cNvCxnSpPr>
          <p:nvPr/>
        </p:nvCxnSpPr>
        <p:spPr>
          <a:xfrm flipH="1">
            <a:off x="4382074" y="3262445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12" name="Google Shape;512;p46"/>
          <p:cNvCxnSpPr>
            <a:stCxn id="507" idx="1"/>
            <a:endCxn id="498" idx="7"/>
          </p:cNvCxnSpPr>
          <p:nvPr/>
        </p:nvCxnSpPr>
        <p:spPr>
          <a:xfrm flipH="1">
            <a:off x="3855899" y="2304030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3" name="Google Shape;513;p46"/>
          <p:cNvSpPr txBox="1"/>
          <p:nvPr/>
        </p:nvSpPr>
        <p:spPr>
          <a:xfrm>
            <a:off x="2693500" y="42801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a-&gt;b, b-&gt;d, d-&gt;f, f-&gt;g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221950" y="1080000"/>
            <a:ext cx="5671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Motivações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Definição e conceitos básicos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Aplicações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lphaL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Percursos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Busca em profundidade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Busca em largura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Exercícios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caminho é uma sequência de arestas “conectadas”: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47"/>
          <p:cNvSpPr/>
          <p:nvPr/>
        </p:nvSpPr>
        <p:spPr>
          <a:xfrm>
            <a:off x="3552850" y="23256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526" name="Google Shape;526;p47"/>
          <p:cNvSpPr/>
          <p:nvPr/>
        </p:nvSpPr>
        <p:spPr>
          <a:xfrm>
            <a:off x="2736650" y="2598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527" name="Google Shape;527;p47"/>
          <p:cNvSpPr/>
          <p:nvPr/>
        </p:nvSpPr>
        <p:spPr>
          <a:xfrm>
            <a:off x="3375400" y="32661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528" name="Google Shape;528;p47"/>
          <p:cNvSpPr/>
          <p:nvPr/>
        </p:nvSpPr>
        <p:spPr>
          <a:xfrm>
            <a:off x="4209475" y="29214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529" name="Google Shape;529;p47"/>
          <p:cNvCxnSpPr>
            <a:stCxn id="525" idx="2"/>
            <a:endCxn id="526" idx="6"/>
          </p:cNvCxnSpPr>
          <p:nvPr/>
        </p:nvCxnSpPr>
        <p:spPr>
          <a:xfrm flipH="1">
            <a:off x="3091450" y="2497975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30" name="Google Shape;530;p47"/>
          <p:cNvCxnSpPr>
            <a:stCxn id="531" idx="2"/>
            <a:endCxn id="527" idx="5"/>
          </p:cNvCxnSpPr>
          <p:nvPr/>
        </p:nvCxnSpPr>
        <p:spPr>
          <a:xfrm rot="10800000">
            <a:off x="3678225" y="3560263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32" name="Google Shape;532;p47"/>
          <p:cNvCxnSpPr>
            <a:stCxn id="525" idx="5"/>
            <a:endCxn id="528" idx="0"/>
          </p:cNvCxnSpPr>
          <p:nvPr/>
        </p:nvCxnSpPr>
        <p:spPr>
          <a:xfrm>
            <a:off x="3855776" y="2619845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3" name="Google Shape;533;p47"/>
          <p:cNvCxnSpPr>
            <a:stCxn id="527" idx="6"/>
            <a:endCxn id="528" idx="3"/>
          </p:cNvCxnSpPr>
          <p:nvPr/>
        </p:nvCxnSpPr>
        <p:spPr>
          <a:xfrm flipH="1" rot="10800000">
            <a:off x="3730300" y="3215575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34" name="Google Shape;534;p47"/>
          <p:cNvSpPr/>
          <p:nvPr/>
        </p:nvSpPr>
        <p:spPr>
          <a:xfrm>
            <a:off x="4685025" y="2253550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535" name="Google Shape;535;p47"/>
          <p:cNvCxnSpPr>
            <a:stCxn id="525" idx="6"/>
            <a:endCxn id="534" idx="2"/>
          </p:cNvCxnSpPr>
          <p:nvPr/>
        </p:nvCxnSpPr>
        <p:spPr>
          <a:xfrm flipH="1" rot="10800000">
            <a:off x="3907750" y="2425975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6" name="Google Shape;536;p47"/>
          <p:cNvSpPr/>
          <p:nvPr/>
        </p:nvSpPr>
        <p:spPr>
          <a:xfrm>
            <a:off x="4900100" y="29682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537" name="Google Shape;537;p47"/>
          <p:cNvCxnSpPr>
            <a:stCxn id="534" idx="4"/>
            <a:endCxn id="536" idx="0"/>
          </p:cNvCxnSpPr>
          <p:nvPr/>
        </p:nvCxnSpPr>
        <p:spPr>
          <a:xfrm>
            <a:off x="4862475" y="2598250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31" name="Google Shape;531;p47"/>
          <p:cNvSpPr/>
          <p:nvPr/>
        </p:nvSpPr>
        <p:spPr>
          <a:xfrm>
            <a:off x="4330125" y="3621313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538" name="Google Shape;538;p47"/>
          <p:cNvCxnSpPr>
            <a:stCxn id="536" idx="3"/>
            <a:endCxn id="531" idx="1"/>
          </p:cNvCxnSpPr>
          <p:nvPr/>
        </p:nvCxnSpPr>
        <p:spPr>
          <a:xfrm flipH="1">
            <a:off x="4382074" y="3262445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39" name="Google Shape;539;p47"/>
          <p:cNvCxnSpPr>
            <a:stCxn id="534" idx="1"/>
            <a:endCxn id="525" idx="7"/>
          </p:cNvCxnSpPr>
          <p:nvPr/>
        </p:nvCxnSpPr>
        <p:spPr>
          <a:xfrm flipH="1">
            <a:off x="3855899" y="2304030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0" name="Google Shape;540;p47"/>
          <p:cNvSpPr txBox="1"/>
          <p:nvPr/>
        </p:nvSpPr>
        <p:spPr>
          <a:xfrm>
            <a:off x="2693500" y="42801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e-&gt;c, d-&gt;f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8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51" name="Google Shape;551;p48"/>
          <p:cNvSpPr txBox="1"/>
          <p:nvPr/>
        </p:nvSpPr>
        <p:spPr>
          <a:xfrm>
            <a:off x="563375" y="782500"/>
            <a:ext cx="68649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Um caminho é uma sequência de arestas “conectadas”:</a:t>
            </a:r>
            <a:endParaRPr sz="1800">
              <a:solidFill>
                <a:srgbClr val="202124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48"/>
          <p:cNvSpPr/>
          <p:nvPr/>
        </p:nvSpPr>
        <p:spPr>
          <a:xfrm>
            <a:off x="3552850" y="23256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553" name="Google Shape;553;p48"/>
          <p:cNvSpPr/>
          <p:nvPr/>
        </p:nvSpPr>
        <p:spPr>
          <a:xfrm>
            <a:off x="2736650" y="2598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554" name="Google Shape;554;p48"/>
          <p:cNvSpPr/>
          <p:nvPr/>
        </p:nvSpPr>
        <p:spPr>
          <a:xfrm>
            <a:off x="3375400" y="32661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555" name="Google Shape;555;p48"/>
          <p:cNvSpPr/>
          <p:nvPr/>
        </p:nvSpPr>
        <p:spPr>
          <a:xfrm>
            <a:off x="4209475" y="29214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556" name="Google Shape;556;p48"/>
          <p:cNvCxnSpPr>
            <a:stCxn id="552" idx="2"/>
            <a:endCxn id="553" idx="6"/>
          </p:cNvCxnSpPr>
          <p:nvPr/>
        </p:nvCxnSpPr>
        <p:spPr>
          <a:xfrm flipH="1">
            <a:off x="3091450" y="2497975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57" name="Google Shape;557;p48"/>
          <p:cNvCxnSpPr>
            <a:stCxn id="558" idx="2"/>
            <a:endCxn id="554" idx="5"/>
          </p:cNvCxnSpPr>
          <p:nvPr/>
        </p:nvCxnSpPr>
        <p:spPr>
          <a:xfrm rot="10800000">
            <a:off x="3678225" y="3560263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59" name="Google Shape;559;p48"/>
          <p:cNvCxnSpPr>
            <a:stCxn id="552" idx="5"/>
            <a:endCxn id="555" idx="0"/>
          </p:cNvCxnSpPr>
          <p:nvPr/>
        </p:nvCxnSpPr>
        <p:spPr>
          <a:xfrm>
            <a:off x="3855776" y="2619845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0" name="Google Shape;560;p48"/>
          <p:cNvCxnSpPr>
            <a:stCxn id="554" idx="6"/>
            <a:endCxn id="555" idx="3"/>
          </p:cNvCxnSpPr>
          <p:nvPr/>
        </p:nvCxnSpPr>
        <p:spPr>
          <a:xfrm flipH="1" rot="10800000">
            <a:off x="3730300" y="3215575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61" name="Google Shape;561;p48"/>
          <p:cNvSpPr/>
          <p:nvPr/>
        </p:nvSpPr>
        <p:spPr>
          <a:xfrm>
            <a:off x="4685025" y="2253550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562" name="Google Shape;562;p48"/>
          <p:cNvCxnSpPr>
            <a:stCxn id="552" idx="6"/>
            <a:endCxn id="561" idx="2"/>
          </p:cNvCxnSpPr>
          <p:nvPr/>
        </p:nvCxnSpPr>
        <p:spPr>
          <a:xfrm flipH="1" rot="10800000">
            <a:off x="3907750" y="2425975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3" name="Google Shape;563;p48"/>
          <p:cNvSpPr/>
          <p:nvPr/>
        </p:nvSpPr>
        <p:spPr>
          <a:xfrm>
            <a:off x="4900100" y="2968225"/>
            <a:ext cx="354900" cy="34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564" name="Google Shape;564;p48"/>
          <p:cNvCxnSpPr>
            <a:stCxn id="561" idx="4"/>
            <a:endCxn id="563" idx="0"/>
          </p:cNvCxnSpPr>
          <p:nvPr/>
        </p:nvCxnSpPr>
        <p:spPr>
          <a:xfrm>
            <a:off x="4862475" y="2598250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58" name="Google Shape;558;p48"/>
          <p:cNvSpPr/>
          <p:nvPr/>
        </p:nvSpPr>
        <p:spPr>
          <a:xfrm>
            <a:off x="4330125" y="3621313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565" name="Google Shape;565;p48"/>
          <p:cNvCxnSpPr>
            <a:stCxn id="563" idx="3"/>
            <a:endCxn id="558" idx="1"/>
          </p:cNvCxnSpPr>
          <p:nvPr/>
        </p:nvCxnSpPr>
        <p:spPr>
          <a:xfrm flipH="1">
            <a:off x="4382074" y="3262445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566" name="Google Shape;566;p48"/>
          <p:cNvCxnSpPr>
            <a:stCxn id="561" idx="1"/>
            <a:endCxn id="552" idx="7"/>
          </p:cNvCxnSpPr>
          <p:nvPr/>
        </p:nvCxnSpPr>
        <p:spPr>
          <a:xfrm flipH="1">
            <a:off x="3855899" y="2304030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7" name="Google Shape;567;p48"/>
          <p:cNvSpPr txBox="1"/>
          <p:nvPr/>
        </p:nvSpPr>
        <p:spPr>
          <a:xfrm>
            <a:off x="2693500" y="42801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e-&gt;c, d-&gt;f</a:t>
            </a:r>
            <a:endParaRPr/>
          </a:p>
        </p:txBody>
      </p:sp>
      <p:sp>
        <p:nvSpPr>
          <p:cNvPr id="568" name="Google Shape;568;p48"/>
          <p:cNvSpPr/>
          <p:nvPr/>
        </p:nvSpPr>
        <p:spPr>
          <a:xfrm>
            <a:off x="3091550" y="2050225"/>
            <a:ext cx="2101500" cy="2087100"/>
          </a:xfrm>
          <a:prstGeom prst="noSmoking">
            <a:avLst>
              <a:gd fmla="val 1875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578" name="Google Shape;57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9"/>
          <p:cNvSpPr txBox="1"/>
          <p:nvPr/>
        </p:nvSpPr>
        <p:spPr>
          <a:xfrm>
            <a:off x="563375" y="782500"/>
            <a:ext cx="6864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1.2 Aplicações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6300" y="1272450"/>
            <a:ext cx="2999044" cy="30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9"/>
          <p:cNvSpPr txBox="1"/>
          <p:nvPr/>
        </p:nvSpPr>
        <p:spPr>
          <a:xfrm>
            <a:off x="2494025" y="4335913"/>
            <a:ext cx="300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https://www.researchgate.net/profile/Zihan_Liu25/publication/338595128/figure/download/fig1/AS:847510453100546@1579073646541/An-example-of-path-graph-under-our-algorithm.ppm</a:t>
            </a:r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0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591" name="Google Shape;59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0"/>
          <p:cNvSpPr txBox="1"/>
          <p:nvPr/>
        </p:nvSpPr>
        <p:spPr>
          <a:xfrm>
            <a:off x="563375" y="782500"/>
            <a:ext cx="6864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1.2 Aplicações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50"/>
          <p:cNvSpPr txBox="1"/>
          <p:nvPr/>
        </p:nvSpPr>
        <p:spPr>
          <a:xfrm>
            <a:off x="2494025" y="4443563"/>
            <a:ext cx="300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https://www.pikpng.com/pngl/m/415-4155672_social-network-graph-free-clipart.png</a:t>
            </a:r>
            <a:endParaRPr sz="600"/>
          </a:p>
        </p:txBody>
      </p:sp>
      <p:pic>
        <p:nvPicPr>
          <p:cNvPr id="594" name="Google Shape;59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687" y="1379450"/>
            <a:ext cx="3854285" cy="30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5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1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 txBox="1"/>
          <p:nvPr/>
        </p:nvSpPr>
        <p:spPr>
          <a:xfrm>
            <a:off x="563375" y="782500"/>
            <a:ext cx="6864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1.2 Implementação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Além dos diagramas que estamos utilizando para representar os grafos, também podemos utilizar conjuntos, com notação matemática: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1479225" y="2598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607" name="Google Shape;607;p51"/>
          <p:cNvSpPr/>
          <p:nvPr/>
        </p:nvSpPr>
        <p:spPr>
          <a:xfrm>
            <a:off x="663025" y="28712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608" name="Google Shape;608;p51"/>
          <p:cNvSpPr/>
          <p:nvPr/>
        </p:nvSpPr>
        <p:spPr>
          <a:xfrm>
            <a:off x="1301775" y="35391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609" name="Google Shape;609;p51"/>
          <p:cNvSpPr/>
          <p:nvPr/>
        </p:nvSpPr>
        <p:spPr>
          <a:xfrm>
            <a:off x="2135850" y="31944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610" name="Google Shape;610;p51"/>
          <p:cNvCxnSpPr>
            <a:stCxn id="606" idx="2"/>
            <a:endCxn id="607" idx="6"/>
          </p:cNvCxnSpPr>
          <p:nvPr/>
        </p:nvCxnSpPr>
        <p:spPr>
          <a:xfrm flipH="1">
            <a:off x="1017825" y="277100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11" name="Google Shape;611;p51"/>
          <p:cNvCxnSpPr>
            <a:stCxn id="612" idx="2"/>
            <a:endCxn id="608" idx="5"/>
          </p:cNvCxnSpPr>
          <p:nvPr/>
        </p:nvCxnSpPr>
        <p:spPr>
          <a:xfrm rot="10800000">
            <a:off x="1604600" y="3833288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13" name="Google Shape;613;p51"/>
          <p:cNvCxnSpPr>
            <a:stCxn id="606" idx="5"/>
            <a:endCxn id="609" idx="0"/>
          </p:cNvCxnSpPr>
          <p:nvPr/>
        </p:nvCxnSpPr>
        <p:spPr>
          <a:xfrm>
            <a:off x="1782151" y="289287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4" name="Google Shape;614;p51"/>
          <p:cNvCxnSpPr>
            <a:stCxn id="608" idx="6"/>
            <a:endCxn id="609" idx="3"/>
          </p:cNvCxnSpPr>
          <p:nvPr/>
        </p:nvCxnSpPr>
        <p:spPr>
          <a:xfrm flipH="1" rot="10800000">
            <a:off x="1656675" y="348860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15" name="Google Shape;615;p51"/>
          <p:cNvSpPr/>
          <p:nvPr/>
        </p:nvSpPr>
        <p:spPr>
          <a:xfrm>
            <a:off x="2611400" y="25265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616" name="Google Shape;616;p51"/>
          <p:cNvCxnSpPr>
            <a:stCxn id="606" idx="6"/>
            <a:endCxn id="615" idx="2"/>
          </p:cNvCxnSpPr>
          <p:nvPr/>
        </p:nvCxnSpPr>
        <p:spPr>
          <a:xfrm flipH="1" rot="10800000">
            <a:off x="1834125" y="269900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7" name="Google Shape;617;p51"/>
          <p:cNvSpPr/>
          <p:nvPr/>
        </p:nvSpPr>
        <p:spPr>
          <a:xfrm>
            <a:off x="2826475" y="3241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618" name="Google Shape;618;p51"/>
          <p:cNvCxnSpPr>
            <a:stCxn id="615" idx="4"/>
            <a:endCxn id="617" idx="0"/>
          </p:cNvCxnSpPr>
          <p:nvPr/>
        </p:nvCxnSpPr>
        <p:spPr>
          <a:xfrm>
            <a:off x="2788850" y="2871275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12" name="Google Shape;612;p51"/>
          <p:cNvSpPr/>
          <p:nvPr/>
        </p:nvSpPr>
        <p:spPr>
          <a:xfrm>
            <a:off x="2256500" y="389433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619" name="Google Shape;619;p51"/>
          <p:cNvCxnSpPr>
            <a:stCxn id="617" idx="3"/>
            <a:endCxn id="612" idx="1"/>
          </p:cNvCxnSpPr>
          <p:nvPr/>
        </p:nvCxnSpPr>
        <p:spPr>
          <a:xfrm flipH="1">
            <a:off x="2308449" y="3535470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20" name="Google Shape;620;p51"/>
          <p:cNvCxnSpPr>
            <a:stCxn id="615" idx="1"/>
            <a:endCxn id="606" idx="7"/>
          </p:cNvCxnSpPr>
          <p:nvPr/>
        </p:nvCxnSpPr>
        <p:spPr>
          <a:xfrm flipH="1">
            <a:off x="1782274" y="257705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1" name="Google Shape;621;p51"/>
          <p:cNvSpPr txBox="1"/>
          <p:nvPr/>
        </p:nvSpPr>
        <p:spPr>
          <a:xfrm>
            <a:off x="3822575" y="2479500"/>
            <a:ext cx="354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 = {a, b, c, d, e, f, g}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 = {(a, b), (b, c), (b, d), (c, b), (d, f), (e, c),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(f, g), (g, e)}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2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631" name="Google Shape;631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2"/>
          <p:cNvSpPr txBox="1"/>
          <p:nvPr/>
        </p:nvSpPr>
        <p:spPr>
          <a:xfrm>
            <a:off x="563375" y="782500"/>
            <a:ext cx="6864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1.2 Implementação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Num computador, esta representação pode ser feita usando listas, no que chamamos de </a:t>
            </a:r>
            <a:r>
              <a:rPr b="1" lang="pt-BR" sz="1500">
                <a:latin typeface="Montserrat"/>
                <a:ea typeface="Montserrat"/>
                <a:cs typeface="Montserrat"/>
                <a:sym typeface="Montserrat"/>
              </a:rPr>
              <a:t>lista de adjacências: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1479225" y="2598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634" name="Google Shape;634;p52"/>
          <p:cNvSpPr/>
          <p:nvPr/>
        </p:nvSpPr>
        <p:spPr>
          <a:xfrm>
            <a:off x="663025" y="28712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635" name="Google Shape;635;p52"/>
          <p:cNvSpPr/>
          <p:nvPr/>
        </p:nvSpPr>
        <p:spPr>
          <a:xfrm>
            <a:off x="1301775" y="35391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636" name="Google Shape;636;p52"/>
          <p:cNvSpPr/>
          <p:nvPr/>
        </p:nvSpPr>
        <p:spPr>
          <a:xfrm>
            <a:off x="2135850" y="31944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637" name="Google Shape;637;p52"/>
          <p:cNvCxnSpPr>
            <a:stCxn id="633" idx="2"/>
            <a:endCxn id="634" idx="6"/>
          </p:cNvCxnSpPr>
          <p:nvPr/>
        </p:nvCxnSpPr>
        <p:spPr>
          <a:xfrm flipH="1">
            <a:off x="1017825" y="277100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38" name="Google Shape;638;p52"/>
          <p:cNvCxnSpPr>
            <a:stCxn id="639" idx="2"/>
            <a:endCxn id="635" idx="5"/>
          </p:cNvCxnSpPr>
          <p:nvPr/>
        </p:nvCxnSpPr>
        <p:spPr>
          <a:xfrm rot="10800000">
            <a:off x="1604600" y="3833288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40" name="Google Shape;640;p52"/>
          <p:cNvCxnSpPr>
            <a:stCxn id="633" idx="5"/>
            <a:endCxn id="636" idx="0"/>
          </p:cNvCxnSpPr>
          <p:nvPr/>
        </p:nvCxnSpPr>
        <p:spPr>
          <a:xfrm>
            <a:off x="1782151" y="289287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41" name="Google Shape;641;p52"/>
          <p:cNvCxnSpPr>
            <a:stCxn id="635" idx="6"/>
            <a:endCxn id="636" idx="3"/>
          </p:cNvCxnSpPr>
          <p:nvPr/>
        </p:nvCxnSpPr>
        <p:spPr>
          <a:xfrm flipH="1" rot="10800000">
            <a:off x="1656675" y="348860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42" name="Google Shape;642;p52"/>
          <p:cNvSpPr/>
          <p:nvPr/>
        </p:nvSpPr>
        <p:spPr>
          <a:xfrm>
            <a:off x="2611400" y="25265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643" name="Google Shape;643;p52"/>
          <p:cNvCxnSpPr>
            <a:stCxn id="633" idx="6"/>
            <a:endCxn id="642" idx="2"/>
          </p:cNvCxnSpPr>
          <p:nvPr/>
        </p:nvCxnSpPr>
        <p:spPr>
          <a:xfrm flipH="1" rot="10800000">
            <a:off x="1834125" y="269900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4" name="Google Shape;644;p52"/>
          <p:cNvSpPr/>
          <p:nvPr/>
        </p:nvSpPr>
        <p:spPr>
          <a:xfrm>
            <a:off x="2826475" y="3241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645" name="Google Shape;645;p52"/>
          <p:cNvCxnSpPr>
            <a:stCxn id="642" idx="4"/>
            <a:endCxn id="644" idx="0"/>
          </p:cNvCxnSpPr>
          <p:nvPr/>
        </p:nvCxnSpPr>
        <p:spPr>
          <a:xfrm>
            <a:off x="2788850" y="2871275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39" name="Google Shape;639;p52"/>
          <p:cNvSpPr/>
          <p:nvPr/>
        </p:nvSpPr>
        <p:spPr>
          <a:xfrm>
            <a:off x="2256500" y="389433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646" name="Google Shape;646;p52"/>
          <p:cNvCxnSpPr>
            <a:stCxn id="644" idx="3"/>
            <a:endCxn id="639" idx="1"/>
          </p:cNvCxnSpPr>
          <p:nvPr/>
        </p:nvCxnSpPr>
        <p:spPr>
          <a:xfrm flipH="1">
            <a:off x="2308449" y="3535470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47" name="Google Shape;647;p52"/>
          <p:cNvCxnSpPr>
            <a:stCxn id="642" idx="1"/>
            <a:endCxn id="633" idx="7"/>
          </p:cNvCxnSpPr>
          <p:nvPr/>
        </p:nvCxnSpPr>
        <p:spPr>
          <a:xfrm flipH="1">
            <a:off x="1782274" y="257705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48" name="Google Shape;648;p52"/>
          <p:cNvSpPr txBox="1"/>
          <p:nvPr/>
        </p:nvSpPr>
        <p:spPr>
          <a:xfrm>
            <a:off x="3815200" y="1983100"/>
            <a:ext cx="354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 = {a, b, c, d, e, f, g}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 = {(a, b), (b, c), (b, d), (c, b), (d, f), (e, c),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(f, g), (g, e)}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7138" y="3029800"/>
            <a:ext cx="2307075" cy="201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5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659" name="Google Shape;65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3"/>
          <p:cNvSpPr txBox="1"/>
          <p:nvPr/>
        </p:nvSpPr>
        <p:spPr>
          <a:xfrm>
            <a:off x="563375" y="782500"/>
            <a:ext cx="6864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1.2 Implementação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Também podemos utilizar </a:t>
            </a:r>
            <a:r>
              <a:rPr b="1" lang="pt-BR" sz="1500">
                <a:latin typeface="Montserrat"/>
                <a:ea typeface="Montserrat"/>
                <a:cs typeface="Montserrat"/>
                <a:sym typeface="Montserrat"/>
              </a:rPr>
              <a:t>matrizes de adjacência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53"/>
          <p:cNvSpPr/>
          <p:nvPr/>
        </p:nvSpPr>
        <p:spPr>
          <a:xfrm>
            <a:off x="1479225" y="25986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b</a:t>
            </a:r>
            <a:endParaRPr sz="1000"/>
          </a:p>
        </p:txBody>
      </p:sp>
      <p:sp>
        <p:nvSpPr>
          <p:cNvPr id="662" name="Google Shape;662;p53"/>
          <p:cNvSpPr/>
          <p:nvPr/>
        </p:nvSpPr>
        <p:spPr>
          <a:xfrm>
            <a:off x="663025" y="28712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</a:t>
            </a:r>
            <a:endParaRPr sz="1600"/>
          </a:p>
        </p:txBody>
      </p:sp>
      <p:sp>
        <p:nvSpPr>
          <p:cNvPr id="663" name="Google Shape;663;p53"/>
          <p:cNvSpPr/>
          <p:nvPr/>
        </p:nvSpPr>
        <p:spPr>
          <a:xfrm>
            <a:off x="1301775" y="35391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</a:t>
            </a:r>
            <a:endParaRPr sz="1000"/>
          </a:p>
        </p:txBody>
      </p:sp>
      <p:sp>
        <p:nvSpPr>
          <p:cNvPr id="664" name="Google Shape;664;p53"/>
          <p:cNvSpPr/>
          <p:nvPr/>
        </p:nvSpPr>
        <p:spPr>
          <a:xfrm>
            <a:off x="2135850" y="31944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d</a:t>
            </a:r>
            <a:endParaRPr sz="1000"/>
          </a:p>
        </p:txBody>
      </p:sp>
      <p:cxnSp>
        <p:nvCxnSpPr>
          <p:cNvPr id="665" name="Google Shape;665;p53"/>
          <p:cNvCxnSpPr>
            <a:stCxn id="661" idx="2"/>
            <a:endCxn id="662" idx="6"/>
          </p:cNvCxnSpPr>
          <p:nvPr/>
        </p:nvCxnSpPr>
        <p:spPr>
          <a:xfrm flipH="1">
            <a:off x="1017825" y="2771000"/>
            <a:ext cx="461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66" name="Google Shape;666;p53"/>
          <p:cNvCxnSpPr>
            <a:stCxn id="667" idx="2"/>
            <a:endCxn id="663" idx="5"/>
          </p:cNvCxnSpPr>
          <p:nvPr/>
        </p:nvCxnSpPr>
        <p:spPr>
          <a:xfrm rot="10800000">
            <a:off x="1604600" y="3833288"/>
            <a:ext cx="651900" cy="2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68" name="Google Shape;668;p53"/>
          <p:cNvCxnSpPr>
            <a:stCxn id="661" idx="5"/>
            <a:endCxn id="664" idx="0"/>
          </p:cNvCxnSpPr>
          <p:nvPr/>
        </p:nvCxnSpPr>
        <p:spPr>
          <a:xfrm>
            <a:off x="1782151" y="2892870"/>
            <a:ext cx="5310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9" name="Google Shape;669;p53"/>
          <p:cNvCxnSpPr>
            <a:stCxn id="663" idx="6"/>
            <a:endCxn id="664" idx="3"/>
          </p:cNvCxnSpPr>
          <p:nvPr/>
        </p:nvCxnSpPr>
        <p:spPr>
          <a:xfrm flipH="1" rot="10800000">
            <a:off x="1656675" y="3488600"/>
            <a:ext cx="5310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70" name="Google Shape;670;p53"/>
          <p:cNvSpPr/>
          <p:nvPr/>
        </p:nvSpPr>
        <p:spPr>
          <a:xfrm>
            <a:off x="2611400" y="252657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c</a:t>
            </a:r>
            <a:endParaRPr sz="1000"/>
          </a:p>
        </p:txBody>
      </p:sp>
      <p:cxnSp>
        <p:nvCxnSpPr>
          <p:cNvPr id="671" name="Google Shape;671;p53"/>
          <p:cNvCxnSpPr>
            <a:stCxn id="661" idx="6"/>
            <a:endCxn id="670" idx="2"/>
          </p:cNvCxnSpPr>
          <p:nvPr/>
        </p:nvCxnSpPr>
        <p:spPr>
          <a:xfrm flipH="1" rot="10800000">
            <a:off x="1834125" y="2699000"/>
            <a:ext cx="777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2" name="Google Shape;672;p53"/>
          <p:cNvSpPr/>
          <p:nvPr/>
        </p:nvSpPr>
        <p:spPr>
          <a:xfrm>
            <a:off x="2826475" y="3241250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e</a:t>
            </a:r>
            <a:endParaRPr sz="1000"/>
          </a:p>
        </p:txBody>
      </p:sp>
      <p:cxnSp>
        <p:nvCxnSpPr>
          <p:cNvPr id="673" name="Google Shape;673;p53"/>
          <p:cNvCxnSpPr>
            <a:stCxn id="670" idx="4"/>
            <a:endCxn id="672" idx="0"/>
          </p:cNvCxnSpPr>
          <p:nvPr/>
        </p:nvCxnSpPr>
        <p:spPr>
          <a:xfrm>
            <a:off x="2788850" y="2871275"/>
            <a:ext cx="2151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67" name="Google Shape;667;p53"/>
          <p:cNvSpPr/>
          <p:nvPr/>
        </p:nvSpPr>
        <p:spPr>
          <a:xfrm>
            <a:off x="2256500" y="3894338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g</a:t>
            </a:r>
            <a:endParaRPr sz="1000"/>
          </a:p>
        </p:txBody>
      </p:sp>
      <p:cxnSp>
        <p:nvCxnSpPr>
          <p:cNvPr id="674" name="Google Shape;674;p53"/>
          <p:cNvCxnSpPr>
            <a:stCxn id="672" idx="3"/>
            <a:endCxn id="667" idx="1"/>
          </p:cNvCxnSpPr>
          <p:nvPr/>
        </p:nvCxnSpPr>
        <p:spPr>
          <a:xfrm flipH="1">
            <a:off x="2308449" y="3535470"/>
            <a:ext cx="5700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75" name="Google Shape;675;p53"/>
          <p:cNvCxnSpPr>
            <a:stCxn id="670" idx="1"/>
            <a:endCxn id="661" idx="7"/>
          </p:cNvCxnSpPr>
          <p:nvPr/>
        </p:nvCxnSpPr>
        <p:spPr>
          <a:xfrm flipH="1">
            <a:off x="1782274" y="2577055"/>
            <a:ext cx="8811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676" name="Google Shape;676;p53"/>
          <p:cNvGraphicFramePr/>
          <p:nvPr/>
        </p:nvGraphicFramePr>
        <p:xfrm>
          <a:off x="4133100" y="17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{97CA8618-C050-46EA-B50B-5C9AD5594E34}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4"/>
          <p:cNvSpPr txBox="1"/>
          <p:nvPr/>
        </p:nvSpPr>
        <p:spPr>
          <a:xfrm>
            <a:off x="607500" y="1617125"/>
            <a:ext cx="79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Percursos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5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5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Percursos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696" name="Google Shape;69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5"/>
          <p:cNvSpPr txBox="1"/>
          <p:nvPr/>
        </p:nvSpPr>
        <p:spPr>
          <a:xfrm>
            <a:off x="563375" y="782500"/>
            <a:ext cx="686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As duas formas mais comuns de percorrer um grafo são: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Busca em profundidade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Busca em largura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6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Percursos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707" name="Google Shape;70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563375" y="782500"/>
            <a:ext cx="6864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2.1 Busca em profundidade (Depth-first Search / DFS)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Nesse percurso, começamos por um nó arbitrário, que chamamos de </a:t>
            </a:r>
            <a:r>
              <a:rPr b="1" lang="pt-BR" sz="1500">
                <a:latin typeface="Montserrat"/>
                <a:ea typeface="Montserrat"/>
                <a:cs typeface="Montserrat"/>
                <a:sym typeface="Montserrat"/>
              </a:rPr>
              <a:t>raiz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, e exploramos cada ramificação completamente antes de explorar as próximas: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 txBox="1"/>
          <p:nvPr/>
        </p:nvSpPr>
        <p:spPr>
          <a:xfrm>
            <a:off x="737925" y="2371638"/>
            <a:ext cx="64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https://www.cs.usfca.edu/~galles/visualization/DFS.html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607500" y="1617125"/>
            <a:ext cx="79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Montserrat"/>
              <a:buAutoNum type="arabicPeriod"/>
            </a:pPr>
            <a:r>
              <a:rPr b="1" lang="pt-BR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7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7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Percursos</a:t>
            </a:r>
            <a:endParaRPr b="1" sz="3300">
              <a:solidFill>
                <a:srgbClr val="0086FF"/>
              </a:solidFill>
            </a:endParaRPr>
          </a:p>
        </p:txBody>
      </p:sp>
      <p:pic>
        <p:nvPicPr>
          <p:cNvPr id="719" name="Google Shape;71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7"/>
          <p:cNvSpPr txBox="1"/>
          <p:nvPr/>
        </p:nvSpPr>
        <p:spPr>
          <a:xfrm>
            <a:off x="563375" y="782500"/>
            <a:ext cx="686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2.1 Busca em largura (Breadth-first Search / BFS)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Nesse percurso, começamos por um nó arbitrário, que chamamos de </a:t>
            </a:r>
            <a:r>
              <a:rPr b="1" lang="pt-BR" sz="1500">
                <a:latin typeface="Montserrat"/>
                <a:ea typeface="Montserrat"/>
                <a:cs typeface="Montserrat"/>
                <a:sym typeface="Montserrat"/>
              </a:rPr>
              <a:t>raiz</a:t>
            </a: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, e exploramos os vizinhos antes de explorar seus filhos: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57"/>
          <p:cNvSpPr txBox="1"/>
          <p:nvPr/>
        </p:nvSpPr>
        <p:spPr>
          <a:xfrm>
            <a:off x="708300" y="2371650"/>
            <a:ext cx="64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https://www.cs.usfca.edu/~galles/visualization/BFS.html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8"/>
          <p:cNvSpPr txBox="1"/>
          <p:nvPr/>
        </p:nvSpPr>
        <p:spPr>
          <a:xfrm>
            <a:off x="607500" y="1617125"/>
            <a:ext cx="79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5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Exercícios</a:t>
            </a:r>
            <a:endParaRPr b="1" sz="5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5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9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9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 Exercícios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742" name="Google Shape;742;p59"/>
          <p:cNvSpPr txBox="1"/>
          <p:nvPr/>
        </p:nvSpPr>
        <p:spPr>
          <a:xfrm>
            <a:off x="563375" y="782500"/>
            <a:ext cx="6864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Montserrat"/>
              <a:buChar char="-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Implemente o algoritmo da busca em largura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Implemente o algoritmo da busca em profundidade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8" name="Google Shape;748;p60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0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sz="4800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1" name="Google Shape;7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756" name="Google Shape;75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757" name="Google Shape;75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758" name="Google Shape;75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1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63375" y="782500"/>
            <a:ext cx="68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Motivações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188" y="1482713"/>
            <a:ext cx="63912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1018188" y="4754525"/>
            <a:ext cx="595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https://www.maa.org/sites/default/files/images/upload_library/46/1/old_convergence/Paoletti/Figure-2-perchance.png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63375" y="782500"/>
            <a:ext cx="68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Motivações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188" y="1482713"/>
            <a:ext cx="63912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1018188" y="4754525"/>
            <a:ext cx="595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https://www.maa.org/sites/default/files/images/upload_library/46/1/old_convergence/Paoletti/Figure-2-perchance.png</a:t>
            </a:r>
            <a:endParaRPr sz="800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3500" y="901900"/>
            <a:ext cx="20955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7261400" y="3683200"/>
            <a:ext cx="16236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Leonhard Euler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563375" y="782500"/>
            <a:ext cx="68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Motivações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4225" y="1264750"/>
            <a:ext cx="5143200" cy="344582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1925825" y="4724900"/>
            <a:ext cx="414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https://physics.weber.edu/carroll/honors_images/BarbasiBridges.jpg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63375" y="782500"/>
            <a:ext cx="68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Motivações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925825" y="3930713"/>
            <a:ext cx="414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https://tjm.org/wp-content/uploads/2013/01/KONIGSBERG-MULTIGRAPHS.jpg</a:t>
            </a:r>
            <a:endParaRPr sz="8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3350" y="1716204"/>
            <a:ext cx="7372900" cy="21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563375" y="782500"/>
            <a:ext cx="6864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grafo é uma coleção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nós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conexões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 alguns deles.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2000400" y="87000"/>
            <a:ext cx="5143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0086FF"/>
              </a:buClr>
              <a:buSzPts val="2800"/>
              <a:buFont typeface="Montserrat"/>
              <a:buAutoNum type="arabicPeriod"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63375" y="782500"/>
            <a:ext cx="6864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1.1 Definição e conceitos básicos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grafo é uma coleção de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nós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b="1"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conexões </a:t>
            </a: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entre alguns deles.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692600" y="2411525"/>
            <a:ext cx="354900" cy="34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